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6" r:id="rId3"/>
    <p:sldId id="263" r:id="rId4"/>
    <p:sldId id="274" r:id="rId5"/>
    <p:sldId id="275" r:id="rId6"/>
    <p:sldId id="273" r:id="rId7"/>
    <p:sldId id="267" r:id="rId8"/>
    <p:sldId id="272" r:id="rId9"/>
    <p:sldId id="270" r:id="rId10"/>
    <p:sldId id="266" r:id="rId11"/>
    <p:sldId id="256" r:id="rId12"/>
    <p:sldId id="257" r:id="rId13"/>
    <p:sldId id="258" r:id="rId14"/>
    <p:sldId id="259" r:id="rId15"/>
    <p:sldId id="260" r:id="rId16"/>
    <p:sldId id="277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3"/>
    <a:srgbClr val="F18A60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>
        <p:scale>
          <a:sx n="50" d="100"/>
          <a:sy n="50" d="100"/>
        </p:scale>
        <p:origin x="128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04816-0491-4340-ABE4-525DFE862DFE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6E311-4333-4EBC-9E4B-ACAB21506A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11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concluirá: “Puedes sentir, muchas veces, que tu familia no te entiende, que desearías haber nacido en otro lugar o te gustaría alejarte como un cohete que va a la luna. Sin embargo, y aunque necesites tomar cierta distancia para crecer, en el fondo sabes que no hay otro lugar más seguro y protegido que entre tu padre, madre, cuidadores, hermanos y hermanas (Podestá, 2009). Por eso, es fundamental ponerse en sus zapatos, ya que ellos también se están adaptando a tus cambios y están, siempre, intentado protegerte y cuidarte”. 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43E52-5EF1-4CF9-A37A-375305D5F03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49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les invitará a hacer una actividad, advirtiéndoles que es individual y que nadie leerá lo que escriban: “Piensen qué es lo más propio de cada uno y una, como sus sueños, miedos, proyectos, cosas que son íntimas o fantasías, y escríbanlo en un papel. Luego lo arrugan y arman una pelota con diferentes capas que irán formándola, como capas de una cebolla”.  En cada “capa” escribirán: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 1 (central): lo más propio de cada uno/a. ¿Qué es lo que más escondo? Mi tesoro, lo que no comparto con nadie o con poca gente. 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 2: pensar en algo que es íntimo, pero un poco más público y, además, escribir quiénes conocen ese tesoro, proyecto, sueños y/o miedos.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 3: ¿qué es aún más público?, ¿a quién se lo comunico?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Así, sucesivamente, desde lo más privado a lo más </a:t>
            </a:r>
            <a:r>
              <a:rPr lang="es-C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público., podrán 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realizar las capas que estimen convenientes.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6B115-C114-4635-B84D-19C46C592B20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848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E4D8-CC1A-4979-8575-F59E55993084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715-B3A3-40D1-80B0-87298BB0A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9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E4D8-CC1A-4979-8575-F59E55993084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715-B3A3-40D1-80B0-87298BB0A0E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8B68D6-720C-4FD8-8815-DD204B41C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9704" y="227521"/>
            <a:ext cx="110347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E4D8-CC1A-4979-8575-F59E55993084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715-B3A3-40D1-80B0-87298BB0A0E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AF4A26-F4C4-431A-8646-2441B1788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9704" y="227521"/>
            <a:ext cx="110347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5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E22B5-2C24-4D3F-A3F1-B7018A6FD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E9A8A8-347A-4CFB-84EB-CDCA51454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BEDC0D-2C6C-4032-A635-28E3BF27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663F-88FC-458F-A94D-972DFD50C557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A7436E-7B7D-4890-A951-46B8C259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244507-5C4D-40B5-B2E2-91A98FC9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3CAE-F5C0-481B-919D-ACF8C0A95348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2B77A5-A37E-436A-A386-1C2D96F56C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9704" y="227521"/>
            <a:ext cx="110347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5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63A4A-FBC6-4B55-80E2-13F9D54CF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FED6C6-C22E-479A-AE60-99366C8A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6A30A9-A81D-4002-B51A-D74A30D9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663F-88FC-458F-A94D-972DFD50C557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F41BFE-1CE2-4476-88FB-82347AD1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FA05BA-4642-49D2-8546-3035F9D6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3CAE-F5C0-481B-919D-ACF8C0A95348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BC2B6F-EB5E-4A55-B601-BE3B1DD42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9704" y="227521"/>
            <a:ext cx="110347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79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366AD-C05F-4EBA-844A-E485806A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0882F2-57D5-40CA-8976-F1F7E72C8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99437-5D14-4000-8328-7803E7AC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663F-88FC-458F-A94D-972DFD50C557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7FFC0-21A2-4B66-B5D0-CDB74D95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669E51-964C-43FA-92A4-8A9CAAF7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3CAE-F5C0-481B-919D-ACF8C0A953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263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EB800-51B1-4A82-8E8C-B9B54E46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C4D25B-52B2-4029-9FB8-63546EA5A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C2EFFE-87FB-4AA3-9B44-4B5B11898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209F72-12AC-43B3-9917-A10E510B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663F-88FC-458F-A94D-972DFD50C557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2A3374-B92E-4716-91A0-F4CB2439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FA1BE9-06AF-43ED-B991-1993FC8B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3CAE-F5C0-481B-919D-ACF8C0A953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714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4A1F6-65F5-4E76-82AB-74722766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CEE94B-197D-467A-A891-5B6F26C54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F9C5B7-96AB-48B7-B103-68F308D4E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81B161-9B7F-4C06-87C2-A3CE77177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9603B2-35D3-4E0F-AA42-7EE3E43B8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BD64844-C1A2-496D-8E97-CE9B8079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663F-88FC-458F-A94D-972DFD50C557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6568D7-E1D8-4E5C-9020-95B2C60F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6197F2-4105-49C2-AC1B-8B66BDB5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3CAE-F5C0-481B-919D-ACF8C0A953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6928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2AC58-69B1-431A-98D6-3BEBFDA5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C8F0A2-3820-4F73-83AD-68E30B99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663F-88FC-458F-A94D-972DFD50C557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F995B8-9FDC-47EB-A367-FE0E7F4B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00E4D9-8AF3-4EA4-8DA5-D9917A08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3CAE-F5C0-481B-919D-ACF8C0A953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3932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FC602B-6835-4675-890E-8ECED821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663F-88FC-458F-A94D-972DFD50C557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AFE147-8B38-465C-8AA8-6EC66286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4013D7-25DA-4E68-9BEB-A2741709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3CAE-F5C0-481B-919D-ACF8C0A953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326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D592E-6B8F-4FEF-BC5B-58E50AFD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7CCD1-E40C-46C0-82BC-1A6C11368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EEE329-3D5F-4AF0-957C-2B06A5219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22806-3DBF-407B-ABBC-AD5FB5E61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663F-88FC-458F-A94D-972DFD50C557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9125C7-5BB6-433D-A2A1-C7BAA551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F82786-CF22-4A21-9A61-E17E6632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3CAE-F5C0-481B-919D-ACF8C0A953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190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1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defRPr>
            </a:lvl1pPr>
          </a:lstStyle>
          <a:p>
            <a:r>
              <a:rPr lang="es-ES" dirty="0"/>
              <a:t>Haga clic para modificar el estilo de título del </a:t>
            </a:r>
            <a:r>
              <a:rPr lang="es-ES" dirty="0" err="1"/>
              <a:t>patrónr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defRPr>
            </a:lvl1pPr>
            <a:lvl2pPr>
              <a:defRPr i="1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defRPr>
            </a:lvl2pPr>
            <a:lvl3pPr>
              <a:defRPr i="1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defRPr>
            </a:lvl3pPr>
            <a:lvl4pPr>
              <a:defRPr i="1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defRPr>
            </a:lvl4pPr>
            <a:lvl5pPr>
              <a:defRPr i="1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E4D8-CC1A-4979-8575-F59E55993084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715-B3A3-40D1-80B0-87298BB0A0E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EB0FEC-B11B-444F-AE95-3B3388B58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9704" y="227521"/>
            <a:ext cx="110347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50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4B096-7334-4730-BB92-EF91EF5D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5F1CBD-1063-4F6B-83C3-E39028792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E610F1-A6CF-46A4-9C52-9B9E2EF9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6D60DF-13A0-421D-89A7-4AAF974A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663F-88FC-458F-A94D-972DFD50C557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89CF0E-124E-43CA-8220-CDBB798E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BC9718-27DD-460C-87EC-531A5830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3CAE-F5C0-481B-919D-ACF8C0A953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5576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C490A-BF1F-4A5B-BF1F-D39E6736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C94255-ED64-4104-B662-78701CF0D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64261A-B463-4DD2-A6C5-5959F02C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663F-88FC-458F-A94D-972DFD50C557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DC6BA0-04C2-4B56-B993-C204FA79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B09A9-40B5-4E67-B5DE-F92E8978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3CAE-F5C0-481B-919D-ACF8C0A953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2619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EBCCF0-B7E6-4399-8683-67CFC116C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4AA980-F7A8-4C63-BE08-A2D87207B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6AD33B-B1F5-4F40-AC47-3C02B125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663F-88FC-458F-A94D-972DFD50C557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3D188C-4899-472A-B034-5641FDBE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B044B1-FF4C-4DAC-B42B-D36688BD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3CAE-F5C0-481B-919D-ACF8C0A953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789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E4D8-CC1A-4979-8575-F59E55993084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715-B3A3-40D1-80B0-87298BB0A0E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3534EE-D149-4721-938C-2E5B696FE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9704" y="227521"/>
            <a:ext cx="110347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E4D8-CC1A-4979-8575-F59E55993084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715-B3A3-40D1-80B0-87298BB0A0ED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C3B6699-AF7D-46EF-86B6-CACAE1CAD3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9704" y="227521"/>
            <a:ext cx="110347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0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E4D8-CC1A-4979-8575-F59E55993084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715-B3A3-40D1-80B0-87298BB0A0ED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123B9B-3E80-4F86-AF99-CBE92E741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9704" y="227521"/>
            <a:ext cx="110347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9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E4D8-CC1A-4979-8575-F59E55993084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715-B3A3-40D1-80B0-87298BB0A0ED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81BEE3-6A98-4BD0-A11E-205CB1769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9704" y="227521"/>
            <a:ext cx="110347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5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E4D8-CC1A-4979-8575-F59E55993084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715-B3A3-40D1-80B0-87298BB0A0ED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883C66-FA86-4778-A909-7CB5DC99B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9704" y="227521"/>
            <a:ext cx="110347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0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E4D8-CC1A-4979-8575-F59E55993084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715-B3A3-40D1-80B0-87298BB0A0ED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349A715-1056-415C-9395-7EAA75331E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9704" y="227521"/>
            <a:ext cx="110347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4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E4D8-CC1A-4979-8575-F59E55993084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A8715-B3A3-40D1-80B0-87298BB0A0ED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BA32EAE-CDF7-46FA-9A8A-C32C5CEE4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9704" y="227521"/>
            <a:ext cx="110347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6E4D8-CC1A-4979-8575-F59E55993084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A8715-B3A3-40D1-80B0-87298BB0A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25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accent1">
              <a:lumMod val="50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1" kern="1200">
          <a:solidFill>
            <a:schemeClr val="accent1">
              <a:lumMod val="50000"/>
            </a:schemeClr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1" kern="1200">
          <a:solidFill>
            <a:schemeClr val="accent1">
              <a:lumMod val="50000"/>
            </a:schemeClr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1" kern="1200">
          <a:solidFill>
            <a:schemeClr val="accent1">
              <a:lumMod val="50000"/>
            </a:schemeClr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1" kern="1200">
          <a:solidFill>
            <a:schemeClr val="accent1">
              <a:lumMod val="50000"/>
            </a:schemeClr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1" kern="1200">
          <a:solidFill>
            <a:schemeClr val="accent1">
              <a:lumMod val="50000"/>
            </a:schemeClr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24EE213-9497-4E54-879A-D799A057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2E5C90-60B6-4BBE-BDEC-41BA7C0E2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A6A01-441C-40C0-B39A-D619DC50A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663F-88FC-458F-A94D-972DFD50C557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EA453-F6F5-45E0-A1A2-4E8DA20E8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CEB147-5756-4EA2-83DC-B29BC882E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F3CAE-F5C0-481B-919D-ACF8C0A95348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5A1E64-1346-4065-9C60-50794E099B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69704" y="227521"/>
            <a:ext cx="1103472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2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CA7B8-1F8C-4250-BA66-AD8B5F54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Yo… Voy a hacer mi parte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08D7661-3068-4B1D-A631-507426197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302590"/>
            <a:ext cx="10296526" cy="56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76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94ED228-18F9-9942-BF0C-C7D919FDBD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688036"/>
            <a:ext cx="9144000" cy="1268568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El mundo de las emociones</a:t>
            </a:r>
            <a:br>
              <a:rPr lang="es-ES" b="1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</a:br>
            <a:br>
              <a:rPr lang="es-ES" b="1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</a:br>
            <a:r>
              <a:rPr lang="es-ES" b="1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(El sano presente)</a:t>
            </a:r>
          </a:p>
        </p:txBody>
      </p:sp>
    </p:spTree>
    <p:extLst>
      <p:ext uri="{BB962C8B-B14F-4D97-AF65-F5344CB8AC3E}">
        <p14:creationId xmlns:p14="http://schemas.microsoft.com/office/powerpoint/2010/main" val="408931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alegría a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85" y="1586864"/>
            <a:ext cx="19526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happiness artw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96" y="1702042"/>
            <a:ext cx="2322930" cy="174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artwork shows jo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21" y="4043540"/>
            <a:ext cx="1770555" cy="21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artwork shows jo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61" y="1732026"/>
            <a:ext cx="3200400" cy="171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artwork shows jo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96" y="4135618"/>
            <a:ext cx="2344087" cy="204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cuadros que muestran alegrí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127" y="4135618"/>
            <a:ext cx="2298867" cy="202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C177AF5-CC81-4143-9893-415B25D2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82"/>
            <a:ext cx="10515600" cy="1325563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F18A6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¿Qué emoción representa?</a:t>
            </a:r>
          </a:p>
        </p:txBody>
      </p:sp>
    </p:spTree>
    <p:extLst>
      <p:ext uri="{BB962C8B-B14F-4D97-AF65-F5344CB8AC3E}">
        <p14:creationId xmlns:p14="http://schemas.microsoft.com/office/powerpoint/2010/main" val="132626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twork shows an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0" y="570353"/>
            <a:ext cx="4151730" cy="28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rtwork shows an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59" y="2285549"/>
            <a:ext cx="2795304" cy="33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artwork shows ang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624" y="495443"/>
            <a:ext cx="2005430" cy="304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artwork shows an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0" y="3814577"/>
            <a:ext cx="2979069" cy="255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cuadros que muestran rab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70" y="4082445"/>
            <a:ext cx="2892776" cy="231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3">
            <a:extLst>
              <a:ext uri="{FF2B5EF4-FFF2-40B4-BE49-F238E27FC236}">
                <a16:creationId xmlns:a16="http://schemas.microsoft.com/office/drawing/2014/main" id="{A924F1AC-5CF8-954B-A9D6-C7C934EE6871}"/>
              </a:ext>
            </a:extLst>
          </p:cNvPr>
          <p:cNvSpPr txBox="1">
            <a:spLocks/>
          </p:cNvSpPr>
          <p:nvPr/>
        </p:nvSpPr>
        <p:spPr>
          <a:xfrm>
            <a:off x="1235511" y="87289"/>
            <a:ext cx="10515600" cy="141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F18A6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¿Cuál?</a:t>
            </a:r>
          </a:p>
        </p:txBody>
      </p:sp>
    </p:spTree>
    <p:extLst>
      <p:ext uri="{BB962C8B-B14F-4D97-AF65-F5344CB8AC3E}">
        <p14:creationId xmlns:p14="http://schemas.microsoft.com/office/powerpoint/2010/main" val="963744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artwork that shows sad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3" y="365125"/>
            <a:ext cx="2395120" cy="23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artwork that shows sad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888" y="2676554"/>
            <a:ext cx="2693536" cy="346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64" y="1090004"/>
            <a:ext cx="3363842" cy="225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artwork that shows sadne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78" y="3429000"/>
            <a:ext cx="2554788" cy="191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do de imagen para cuadros tristes de picass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185" y="3429000"/>
            <a:ext cx="2577605" cy="32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3" y="3227802"/>
            <a:ext cx="2216330" cy="31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710E04CA-573C-D048-AD2D-351198A9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01" y="98760"/>
            <a:ext cx="10515600" cy="1325563"/>
          </a:xfrm>
        </p:spPr>
        <p:txBody>
          <a:bodyPr/>
          <a:lstStyle/>
          <a:p>
            <a:pPr algn="ctr"/>
            <a:r>
              <a:rPr lang="es-CL" b="1" dirty="0">
                <a:solidFill>
                  <a:srgbClr val="F18A6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¿Cuál representa?</a:t>
            </a:r>
          </a:p>
        </p:txBody>
      </p:sp>
    </p:spTree>
    <p:extLst>
      <p:ext uri="{BB962C8B-B14F-4D97-AF65-F5344CB8AC3E}">
        <p14:creationId xmlns:p14="http://schemas.microsoft.com/office/powerpoint/2010/main" val="4154265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miedo pica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8" y="376063"/>
            <a:ext cx="2739971" cy="365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el gr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49" y="1440809"/>
            <a:ext cx="3816962" cy="25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3" y="4231198"/>
            <a:ext cx="3688677" cy="20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cuadros mie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823" y="647171"/>
            <a:ext cx="2445572" cy="252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abstract art f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78" y="3515687"/>
            <a:ext cx="2440271" cy="30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9FE20FD6-6F57-EC48-9787-D631E4CA9D2F}"/>
              </a:ext>
            </a:extLst>
          </p:cNvPr>
          <p:cNvSpPr txBox="1">
            <a:spLocks/>
          </p:cNvSpPr>
          <p:nvPr/>
        </p:nvSpPr>
        <p:spPr>
          <a:xfrm>
            <a:off x="3246120" y="115246"/>
            <a:ext cx="5699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F18A6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¿Qué emoción representa?</a:t>
            </a:r>
          </a:p>
        </p:txBody>
      </p:sp>
    </p:spTree>
    <p:extLst>
      <p:ext uri="{BB962C8B-B14F-4D97-AF65-F5344CB8AC3E}">
        <p14:creationId xmlns:p14="http://schemas.microsoft.com/office/powerpoint/2010/main" val="309282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B671B-D9BB-487E-8448-3B4A2F5E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33400"/>
            <a:ext cx="10515600" cy="739140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PSICOLOGIA EVOLUTIVA</a:t>
            </a:r>
            <a:br>
              <a:rPr lang="es-ES" dirty="0"/>
            </a:br>
            <a:r>
              <a:rPr lang="es-ES" dirty="0"/>
              <a:t>DE LOS NIÑOS DE SEPTIMO AÑO BASICO</a:t>
            </a:r>
            <a:br>
              <a:rPr lang="es-ES" dirty="0"/>
            </a:br>
            <a:r>
              <a:rPr lang="es-ES" dirty="0"/>
              <a:t>(12 – 13 años)</a:t>
            </a:r>
            <a:br>
              <a:rPr lang="es-ES" dirty="0"/>
            </a:br>
            <a:br>
              <a:rPr lang="es-ES" dirty="0"/>
            </a:br>
            <a:r>
              <a:rPr lang="es-ES" dirty="0"/>
              <a:t>CARACTERÍSTICAS: “La edad de los cambios”: “Entre el sí y el no”</a:t>
            </a:r>
            <a:br>
              <a:rPr lang="es-ES" dirty="0"/>
            </a:br>
            <a:r>
              <a:rPr lang="es-ES" dirty="0"/>
              <a:t>	</a:t>
            </a:r>
            <a:br>
              <a:rPr lang="es-ES" dirty="0"/>
            </a:b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784344A-175D-47FD-B574-169BA875B9FC}"/>
              </a:ext>
            </a:extLst>
          </p:cNvPr>
          <p:cNvSpPr/>
          <p:nvPr/>
        </p:nvSpPr>
        <p:spPr>
          <a:xfrm>
            <a:off x="558800" y="543628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i="1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DIMENSIÓN FORMATIVA</a:t>
            </a:r>
            <a:br>
              <a:rPr lang="es-ES" sz="3200" b="1" i="1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</a:br>
            <a:r>
              <a:rPr lang="es-ES" sz="3200" b="1" i="1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ACTITUDES EDUCATIVAS</a:t>
            </a:r>
            <a:endParaRPr lang="es-CL" sz="3200" b="1" i="1" dirty="0">
              <a:solidFill>
                <a:schemeClr val="accent1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6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E4C4A-0FA4-42B7-8DFD-C57E6EC0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Escuela para padres Séptimos A-B-C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6E1205-4890-4EE6-95A3-7CAC5C31F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u="sng" dirty="0"/>
              <a:t>Temáticas</a:t>
            </a:r>
          </a:p>
          <a:p>
            <a:endParaRPr lang="es-CL" dirty="0"/>
          </a:p>
          <a:p>
            <a:r>
              <a:rPr lang="es-CL" dirty="0"/>
              <a:t>1 - Habilidades parentales.</a:t>
            </a:r>
          </a:p>
          <a:p>
            <a:r>
              <a:rPr lang="es-CL" dirty="0"/>
              <a:t>2 - Formación hábitos de estudio.</a:t>
            </a:r>
          </a:p>
          <a:p>
            <a:r>
              <a:rPr lang="es-CL" dirty="0"/>
              <a:t>3 - Estrategias Comunicacionales- Comunicación efectiva.</a:t>
            </a:r>
          </a:p>
          <a:p>
            <a:r>
              <a:rPr lang="es-CL" dirty="0"/>
              <a:t>4 -Habilidades requeridas para esta etapa del desarrollo.</a:t>
            </a:r>
          </a:p>
          <a:p>
            <a:r>
              <a:rPr lang="es-CL" dirty="0"/>
              <a:t>5 - Autonomía y disciplina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0347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64A1B-E79B-4113-8BEE-87E34A1C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" y="274321"/>
            <a:ext cx="11160760" cy="1416368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2700" dirty="0"/>
            </a:br>
            <a:r>
              <a:rPr lang="es-ES" sz="2700" b="1" dirty="0"/>
              <a:t>PSICOLOGIA EVOLUTIVA</a:t>
            </a:r>
            <a:br>
              <a:rPr lang="es-ES" sz="2700" b="1" dirty="0"/>
            </a:br>
            <a:r>
              <a:rPr lang="es-ES" sz="2700" b="1" dirty="0"/>
              <a:t>DE LOS NIÑOS DE SEPTIMO AÑO BASICO</a:t>
            </a:r>
            <a:br>
              <a:rPr lang="es-ES" sz="2700" b="1" dirty="0"/>
            </a:br>
            <a:r>
              <a:rPr lang="es-ES" sz="2700" b="1" dirty="0"/>
              <a:t>(12 – 13 años)</a:t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896743-49FD-443A-AD70-44D9FF1A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1432560"/>
            <a:ext cx="10784840" cy="4744403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CARACTERÍSTICAS: “La edad de los cambios”: “Entre el sí y el no”.</a:t>
            </a:r>
          </a:p>
          <a:p>
            <a:endParaRPr lang="es-CL" dirty="0"/>
          </a:p>
          <a:p>
            <a:r>
              <a:rPr lang="es-ES" dirty="0"/>
              <a:t>Los jóvenes a esta edad ya no actúan porque las cosas están mandadas o prohibidas, sino porque encuentran razones y son capaces de diferenciar en las acciones el bien y el mal. ( Necesidad de argumentar lo solicitado)</a:t>
            </a:r>
          </a:p>
          <a:p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5146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372C39C-923C-4A2E-A4D3-DA940C11CA4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s-CL"/>
              <a:t>Compromiso y responsabilidades</a:t>
            </a:r>
            <a:endParaRPr lang="es-CL" dirty="0"/>
          </a:p>
        </p:txBody>
      </p:sp>
      <p:pic>
        <p:nvPicPr>
          <p:cNvPr id="5" name="Marcador de contenido 6">
            <a:extLst>
              <a:ext uri="{FF2B5EF4-FFF2-40B4-BE49-F238E27FC236}">
                <a16:creationId xmlns:a16="http://schemas.microsoft.com/office/drawing/2014/main" id="{EF5A0D13-000F-445B-9F61-3A11BA128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43" y="1659701"/>
            <a:ext cx="4393019" cy="31378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E151B4D-152B-4CC5-A2B4-759DD3654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125" y="3338216"/>
            <a:ext cx="4386041" cy="29187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B190F57-D1AD-47C8-9130-3DDF41B73ADE}"/>
              </a:ext>
            </a:extLst>
          </p:cNvPr>
          <p:cNvSpPr txBox="1"/>
          <p:nvPr/>
        </p:nvSpPr>
        <p:spPr>
          <a:xfrm>
            <a:off x="1168400" y="5455920"/>
            <a:ext cx="298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¿ Qué haces por ti?</a:t>
            </a:r>
          </a:p>
        </p:txBody>
      </p:sp>
    </p:spTree>
    <p:extLst>
      <p:ext uri="{BB962C8B-B14F-4D97-AF65-F5344CB8AC3E}">
        <p14:creationId xmlns:p14="http://schemas.microsoft.com/office/powerpoint/2010/main" val="231238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77624-6B2E-4339-9A7E-20927E65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Cómo se logra un Hábito de conducta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272F061-9E89-4473-B602-BD83A159B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9384" y="227521"/>
            <a:ext cx="1103472" cy="146316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22E66B5-60D8-4ECA-B614-A2BE5B4C3DB4}"/>
              </a:ext>
            </a:extLst>
          </p:cNvPr>
          <p:cNvSpPr txBox="1"/>
          <p:nvPr/>
        </p:nvSpPr>
        <p:spPr>
          <a:xfrm>
            <a:off x="676275" y="1828291"/>
            <a:ext cx="108680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Los hábitos se forman a fuerza de reiteraciones , insistencia y disciplina.</a:t>
            </a:r>
          </a:p>
          <a:p>
            <a:r>
              <a:rPr lang="es-CL" dirty="0"/>
              <a:t>Neuro fisiólogos aluden que después de 33 reiteraciones un hábito se fija en la conducta del individuo.</a:t>
            </a:r>
          </a:p>
          <a:p>
            <a:endParaRPr lang="es-CL" dirty="0"/>
          </a:p>
          <a:p>
            <a:r>
              <a:rPr lang="es-CL" dirty="0"/>
              <a:t>Así , lo mismo ocurre con una conducta adictiva que no suma beneficio al crecimiento personal. En este caso , no existe un trabajo previo, y el placer casi inmediato , es aquello que empuja a reiterar la misma acción y conducta.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 </a:t>
            </a:r>
            <a:r>
              <a:rPr lang="es-CL" b="1" dirty="0"/>
              <a:t>Elementos que dificultan la formación de buenos hábitos:</a:t>
            </a:r>
          </a:p>
          <a:p>
            <a:endParaRPr lang="es-CL" dirty="0"/>
          </a:p>
          <a:p>
            <a:pPr marL="285750" indent="-285750">
              <a:buFontTx/>
              <a:buChar char="-"/>
            </a:pPr>
            <a:r>
              <a:rPr lang="es-CL" dirty="0"/>
              <a:t>Acompañamiento débil por parte de adulto responsable.</a:t>
            </a:r>
          </a:p>
          <a:p>
            <a:pPr marL="285750" indent="-285750">
              <a:buFontTx/>
              <a:buChar char="-"/>
            </a:pPr>
            <a:r>
              <a:rPr lang="es-CL" dirty="0"/>
              <a:t>Medioambiente permisivo y sin grandes metas o desafíos ( Zona confort)</a:t>
            </a:r>
          </a:p>
          <a:p>
            <a:pPr marL="285750" indent="-285750">
              <a:buFontTx/>
              <a:buChar char="-"/>
            </a:pPr>
            <a:r>
              <a:rPr lang="es-CL" dirty="0"/>
              <a:t>Comunicación poco efectiva: No me gusta-Es difícil – Me cuesta – No lo lograré…</a:t>
            </a:r>
          </a:p>
          <a:p>
            <a:pPr marL="285750" indent="-285750">
              <a:buFontTx/>
              <a:buChar char="-"/>
            </a:pPr>
            <a:r>
              <a:rPr lang="es-CL" dirty="0"/>
              <a:t>Falta de autonomía (Qué haces por ti…)</a:t>
            </a:r>
          </a:p>
          <a:p>
            <a:pPr marL="285750" indent="-285750">
              <a:buFontTx/>
              <a:buChar char="-"/>
            </a:pPr>
            <a:r>
              <a:rPr lang="es-CL" dirty="0"/>
              <a:t>Gestión adecuada del tiempo.</a:t>
            </a:r>
          </a:p>
          <a:p>
            <a:pPr marL="285750" indent="-285750">
              <a:buFontTx/>
              <a:buChar char="-"/>
            </a:pPr>
            <a:r>
              <a:rPr lang="es-CL" dirty="0"/>
              <a:t>Refuerzo positivo</a:t>
            </a:r>
          </a:p>
        </p:txBody>
      </p:sp>
    </p:spTree>
    <p:extLst>
      <p:ext uri="{BB962C8B-B14F-4D97-AF65-F5344CB8AC3E}">
        <p14:creationId xmlns:p14="http://schemas.microsoft.com/office/powerpoint/2010/main" val="400567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391DE-60E2-46DF-ABEC-905800A2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Ponte en mi lugar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DFF9E-BE8E-487B-A1DB-39572288F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. Empatía y toma de conciencia (campo vital… más allá del yo)</a:t>
            </a:r>
          </a:p>
          <a:p>
            <a:endParaRPr lang="es-CL" dirty="0"/>
          </a:p>
          <a:p>
            <a:r>
              <a:rPr lang="es-CL" dirty="0"/>
              <a:t>El otro y yo</a:t>
            </a:r>
          </a:p>
          <a:p>
            <a:endParaRPr lang="es-CL" dirty="0"/>
          </a:p>
          <a:p>
            <a:r>
              <a:rPr lang="es-CL" dirty="0"/>
              <a:t>Prioridades de orden (Niveles de conciencia)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616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3" b="89869" l="8000" r="90000">
                        <a14:foregroundMark x1="44875" y1="4690" x2="44875" y2="4690"/>
                        <a14:foregroundMark x1="47000" y1="45028" x2="47000" y2="45028"/>
                        <a14:foregroundMark x1="45750" y1="49343" x2="45750" y2="49343"/>
                        <a14:foregroundMark x1="67125" y1="29268" x2="67125" y2="29268"/>
                        <a14:foregroundMark x1="62625" y1="45028" x2="62250" y2="45779"/>
                        <a14:foregroundMark x1="8000" y1="79737" x2="8000" y2="79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908283"/>
            <a:ext cx="5812698" cy="3872710"/>
          </a:xfrm>
          <a:prstGeom prst="rect">
            <a:avLst/>
          </a:prstGeom>
        </p:spPr>
      </p:pic>
      <p:pic>
        <p:nvPicPr>
          <p:cNvPr id="4" name="Picture 2" descr="Resultado de imagen para ponerse en los zapatos de los padres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1992" l="8250" r="90000">
                        <a14:foregroundMark x1="17875" y1="5273" x2="17875" y2="5273"/>
                        <a14:foregroundMark x1="49875" y1="1758" x2="49875" y2="1758"/>
                        <a14:foregroundMark x1="16625" y1="781" x2="16625" y2="781"/>
                        <a14:foregroundMark x1="9625" y1="58008" x2="9625" y2="58008"/>
                        <a14:foregroundMark x1="8375" y1="48633" x2="8375" y2="48633"/>
                        <a14:foregroundMark x1="8250" y1="69531" x2="10625" y2="70508"/>
                        <a14:foregroundMark x1="36875" y1="91602" x2="46000" y2="91992"/>
                        <a14:foregroundMark x1="46000" y1="91992" x2="60500" y2="86133"/>
                        <a14:foregroundMark x1="41250" y1="39453" x2="41250" y2="39453"/>
                        <a14:foregroundMark x1="13500" y1="46680" x2="13500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2" y="0"/>
            <a:ext cx="5929423" cy="61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0FF7FFC-219A-455B-A017-91B461E326E5}"/>
              </a:ext>
            </a:extLst>
          </p:cNvPr>
          <p:cNvSpPr txBox="1"/>
          <p:nvPr/>
        </p:nvSpPr>
        <p:spPr>
          <a:xfrm>
            <a:off x="7112000" y="2200397"/>
            <a:ext cx="419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/>
              <a:t>Ponte en mi lugar…</a:t>
            </a:r>
          </a:p>
        </p:txBody>
      </p:sp>
    </p:spTree>
    <p:extLst>
      <p:ext uri="{BB962C8B-B14F-4D97-AF65-F5344CB8AC3E}">
        <p14:creationId xmlns:p14="http://schemas.microsoft.com/office/powerpoint/2010/main" val="324335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FB11F9-EC36-47B3-9147-F6991865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19200"/>
            <a:ext cx="10627360" cy="54996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sz="3600" dirty="0"/>
          </a:p>
          <a:p>
            <a:pPr lvl="1"/>
            <a:r>
              <a:rPr lang="es-CL" sz="1800" dirty="0"/>
              <a:t>Acuerda con tu padre y/o madre una hora de llegada a la casa y cúmplela siempre. Si no llegas puntual a la hora acordada, desconfiará en dejarte salir nuevamente o en aumentar la hora de llegada.</a:t>
            </a:r>
          </a:p>
          <a:p>
            <a:pPr marL="457200" lvl="1" indent="0">
              <a:buNone/>
            </a:pPr>
            <a:endParaRPr lang="es-CL" sz="1800" dirty="0"/>
          </a:p>
          <a:p>
            <a:pPr lvl="1"/>
            <a:r>
              <a:rPr lang="es-CL" sz="1800" dirty="0"/>
              <a:t>Negocia el tiempo que dedicarás a salir y el que pasarás con la familia para que sepan que no vas a estar todo el día con tus amigos o amigas.</a:t>
            </a:r>
          </a:p>
          <a:p>
            <a:pPr marL="457200" lvl="1" indent="0">
              <a:buNone/>
            </a:pPr>
            <a:endParaRPr lang="es-CL" sz="1800" dirty="0"/>
          </a:p>
          <a:p>
            <a:pPr lvl="1"/>
            <a:r>
              <a:rPr lang="es-CL" sz="1800" dirty="0"/>
              <a:t>Diles siempre a tus padre, madre o cuidadores dónde y con quién estás. Te dejará hacer más cosas solo si saben dónde estás y qué haces.</a:t>
            </a:r>
          </a:p>
          <a:p>
            <a:pPr marL="457200" lvl="1" indent="0">
              <a:buNone/>
            </a:pPr>
            <a:endParaRPr lang="es-CL" sz="1800" dirty="0"/>
          </a:p>
          <a:p>
            <a:pPr lvl="1"/>
            <a:r>
              <a:rPr lang="es-CL" sz="1800" dirty="0"/>
              <a:t>Preséntales a tus amigos y amigas para que se ganen su confianza y te dejen salir más con ellos y ellas. </a:t>
            </a:r>
          </a:p>
          <a:p>
            <a:pPr marL="457200" lvl="1" indent="0">
              <a:buNone/>
            </a:pPr>
            <a:endParaRPr lang="es-CL" sz="1800" dirty="0"/>
          </a:p>
          <a:p>
            <a:pPr lvl="1"/>
            <a:r>
              <a:rPr lang="es-CL" sz="1800" dirty="0"/>
              <a:t>De vez en cuando llámalos y diles que estás bien. Cuanto menos se preocupen por ti, más razonables se mostrarán. </a:t>
            </a:r>
          </a:p>
          <a:p>
            <a:pPr marL="457200" lvl="1" indent="0">
              <a:buNone/>
            </a:pPr>
            <a:endParaRPr lang="es-CL" sz="1800" dirty="0"/>
          </a:p>
          <a:p>
            <a:pPr lvl="1"/>
            <a:r>
              <a:rPr lang="es-CL" sz="1800" dirty="0"/>
              <a:t>Nunca les mientas sobre tus planes, perderán la confianza y no te darán la independencia que quieres. </a:t>
            </a:r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757229-ADAD-4C68-B239-1153767E607E}"/>
              </a:ext>
            </a:extLst>
          </p:cNvPr>
          <p:cNvSpPr txBox="1"/>
          <p:nvPr/>
        </p:nvSpPr>
        <p:spPr>
          <a:xfrm>
            <a:off x="1914525" y="581025"/>
            <a:ext cx="21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Algunas sugerencias para el estudiante:</a:t>
            </a:r>
          </a:p>
        </p:txBody>
      </p:sp>
    </p:spTree>
    <p:extLst>
      <p:ext uri="{BB962C8B-B14F-4D97-AF65-F5344CB8AC3E}">
        <p14:creationId xmlns:p14="http://schemas.microsoft.com/office/powerpoint/2010/main" val="326702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2008911" y="1442355"/>
            <a:ext cx="8454043" cy="5187142"/>
          </a:xfrm>
          <a:prstGeom prst="ellipse">
            <a:avLst/>
          </a:prstGeom>
          <a:ln w="38100">
            <a:solidFill>
              <a:srgbClr val="9BBB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/>
              <a:t>¿Qué es un poco más público?</a:t>
            </a:r>
            <a:endParaRPr lang="es-CL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66" y="141313"/>
            <a:ext cx="3922490" cy="1498354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9BBB59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¡Armemos nuestra propia cebolla!</a:t>
            </a:r>
          </a:p>
        </p:txBody>
      </p:sp>
      <p:sp>
        <p:nvSpPr>
          <p:cNvPr id="6" name="Elipse 5"/>
          <p:cNvSpPr/>
          <p:nvPr/>
        </p:nvSpPr>
        <p:spPr>
          <a:xfrm>
            <a:off x="3616037" y="2177935"/>
            <a:ext cx="5220392" cy="3610595"/>
          </a:xfrm>
          <a:prstGeom prst="ellipse">
            <a:avLst/>
          </a:prstGeom>
          <a:solidFill>
            <a:schemeClr val="bg1"/>
          </a:solidFill>
          <a:ln w="38100"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/>
          <p:cNvSpPr/>
          <p:nvPr/>
        </p:nvSpPr>
        <p:spPr>
          <a:xfrm>
            <a:off x="5158046" y="3088276"/>
            <a:ext cx="2211186" cy="1895301"/>
          </a:xfrm>
          <a:prstGeom prst="ellipse">
            <a:avLst/>
          </a:prstGeom>
          <a:ln w="38100">
            <a:solidFill>
              <a:srgbClr val="9BBB5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/>
          <p:cNvSpPr txBox="1"/>
          <p:nvPr/>
        </p:nvSpPr>
        <p:spPr>
          <a:xfrm>
            <a:off x="5315988" y="3620427"/>
            <a:ext cx="1895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/>
              <a:t>Mi tesoro, sueños, </a:t>
            </a:r>
          </a:p>
          <a:p>
            <a:pPr algn="ctr"/>
            <a:r>
              <a:rPr lang="es-CL" sz="1600" b="1" dirty="0"/>
              <a:t>miedos, proyectos, lo más propio.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921135" y="5080376"/>
            <a:ext cx="2610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/>
              <a:t>¿A quién le cuento?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345778" y="2428099"/>
            <a:ext cx="178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/>
              <a:t>¿Qué es un poco más público?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930834" y="6038694"/>
            <a:ext cx="2610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/>
              <a:t>¿A quién se lo comunico?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037238" y="1705959"/>
            <a:ext cx="2397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dirty="0"/>
              <a:t>¿Qué es aún más público?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111360" y="970379"/>
            <a:ext cx="2294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dirty="0"/>
              <a:t>¿Qué es lo que muestro?</a:t>
            </a:r>
          </a:p>
        </p:txBody>
      </p:sp>
      <p:pic>
        <p:nvPicPr>
          <p:cNvPr id="16" name="Picture 2" descr="Imagen relacionada">
            <a:extLst>
              <a:ext uri="{FF2B5EF4-FFF2-40B4-BE49-F238E27FC236}">
                <a16:creationId xmlns:a16="http://schemas.microsoft.com/office/drawing/2014/main" id="{EDD966A6-CF45-6A06-A47D-6690A61E7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3"/>
          <a:stretch/>
        </p:blipFill>
        <p:spPr bwMode="auto">
          <a:xfrm>
            <a:off x="9069938" y="5063423"/>
            <a:ext cx="2786030" cy="16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23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5035</TotalTime>
  <Words>920</Words>
  <Application>Microsoft Office PowerPoint</Application>
  <PresentationFormat>Panorámica</PresentationFormat>
  <Paragraphs>75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Footlight MT Light</vt:lpstr>
      <vt:lpstr>Garamond</vt:lpstr>
      <vt:lpstr>Source Serif Pro</vt:lpstr>
      <vt:lpstr>Tema de Office</vt:lpstr>
      <vt:lpstr>1_Tema de Office</vt:lpstr>
      <vt:lpstr>  Yo… Voy a hacer mi parte</vt:lpstr>
      <vt:lpstr>Escuela para padres Séptimos A-B-C</vt:lpstr>
      <vt:lpstr> PSICOLOGIA EVOLUTIVA DE LOS NIÑOS DE SEPTIMO AÑO BASICO (12 – 13 años) </vt:lpstr>
      <vt:lpstr>Presentación de PowerPoint</vt:lpstr>
      <vt:lpstr>Cómo se logra un Hábito de conducta</vt:lpstr>
      <vt:lpstr>Ponte en mi lugar</vt:lpstr>
      <vt:lpstr>Presentación de PowerPoint</vt:lpstr>
      <vt:lpstr>Presentación de PowerPoint</vt:lpstr>
      <vt:lpstr>¡Armemos nuestra propia cebolla!</vt:lpstr>
      <vt:lpstr>El mundo de las emociones  (El sano presente)</vt:lpstr>
      <vt:lpstr>¿Qué emoción representa?</vt:lpstr>
      <vt:lpstr>Presentación de PowerPoint</vt:lpstr>
      <vt:lpstr>¿Cuál representa?</vt:lpstr>
      <vt:lpstr>Presentación de PowerPoint</vt:lpstr>
      <vt:lpstr>PSICOLOGIA EVOLUTIVA DE LOS NIÑOS DE SEPTIMO AÑO BASICO (12 – 13 años)  CARACTERÍSTICAS: “La edad de los cambios”: “Entre el sí y el no”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Emociones en el arte</dc:title>
  <dc:creator>Magdalena</dc:creator>
  <cp:lastModifiedBy>Jose Carlos Baez</cp:lastModifiedBy>
  <cp:revision>31</cp:revision>
  <dcterms:created xsi:type="dcterms:W3CDTF">2017-05-23T15:22:54Z</dcterms:created>
  <dcterms:modified xsi:type="dcterms:W3CDTF">2024-04-22T23:54:22Z</dcterms:modified>
</cp:coreProperties>
</file>